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6"/>
  </p:notesMasterIdLst>
  <p:handoutMasterIdLst>
    <p:handoutMasterId r:id="rId27"/>
  </p:handoutMasterIdLst>
  <p:sldIdLst>
    <p:sldId id="347" r:id="rId2"/>
    <p:sldId id="339" r:id="rId3"/>
    <p:sldId id="349" r:id="rId4"/>
    <p:sldId id="348" r:id="rId5"/>
    <p:sldId id="342" r:id="rId6"/>
    <p:sldId id="350" r:id="rId7"/>
    <p:sldId id="351" r:id="rId8"/>
    <p:sldId id="352" r:id="rId9"/>
    <p:sldId id="341" r:id="rId10"/>
    <p:sldId id="345" r:id="rId11"/>
    <p:sldId id="353" r:id="rId12"/>
    <p:sldId id="354" r:id="rId13"/>
    <p:sldId id="355" r:id="rId14"/>
    <p:sldId id="346" r:id="rId15"/>
    <p:sldId id="357" r:id="rId16"/>
    <p:sldId id="358" r:id="rId17"/>
    <p:sldId id="359" r:id="rId18"/>
    <p:sldId id="360" r:id="rId19"/>
    <p:sldId id="361" r:id="rId20"/>
    <p:sldId id="356" r:id="rId21"/>
    <p:sldId id="362" r:id="rId22"/>
    <p:sldId id="363" r:id="rId23"/>
    <p:sldId id="364" r:id="rId24"/>
    <p:sldId id="36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4" autoAdjust="0"/>
    <p:restoredTop sz="86400" autoAdjust="0"/>
  </p:normalViewPr>
  <p:slideViewPr>
    <p:cSldViewPr>
      <p:cViewPr>
        <p:scale>
          <a:sx n="75" d="100"/>
          <a:sy n="75" d="100"/>
        </p:scale>
        <p:origin x="2796" y="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307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7177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Experimets</a:t>
            </a:r>
            <a:r>
              <a:rPr lang="en-US" dirty="0"/>
              <a:t>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	Control: for confounding/lurking variables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	Randomize: to remove bias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	Replicate: to reduce perceived variability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Choosing a model is a limiting action.  “All models are wrong, but some are useful.” --- George Box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Be very careful about choosing your model.  Probability distributions are “chosen” based upon mathematical considerations and many years of data collection.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14449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 Mean, median, and mode are all measures of centrality or location.  Their behavior when outliers are present makes them better in different situations.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03003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7393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3852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6494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10802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Use the datafile DistanceHome.csv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9623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1462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9324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0727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Since 231ers are </a:t>
            </a:r>
            <a:r>
              <a:rPr lang="en-US" dirty="0" err="1"/>
              <a:t>mathy</a:t>
            </a:r>
            <a:r>
              <a:rPr lang="en-US" dirty="0"/>
              <a:t>, discuss countably </a:t>
            </a:r>
            <a:r>
              <a:rPr lang="en-US" dirty="0" err="1"/>
              <a:t>inifinite</a:t>
            </a:r>
            <a:r>
              <a:rPr lang="en-US" dirty="0"/>
              <a:t> vs uncountable.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Emphasize lack of arithmetic on ordinal.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Explanatory:  Age, sex, height, weight,…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894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8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7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342900" indent="-342900">
              <a:buClr>
                <a:srgbClr val="3333CC"/>
              </a:buClr>
              <a:buFont typeface="Arial" pitchFamily="34" charset="0"/>
              <a:buChar char="•"/>
              <a:defRPr sz="195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1800">
                <a:latin typeface="Arial" pitchFamily="34" charset="0"/>
                <a:cs typeface="Arial" pitchFamily="34" charset="0"/>
              </a:defRPr>
            </a:lvl2pPr>
            <a:lvl3pPr marL="857250" indent="-171450">
              <a:buClr>
                <a:srgbClr val="3333CC"/>
              </a:buClr>
              <a:buFont typeface="Wingdings" pitchFamily="2" charset="2"/>
              <a:buChar char="§"/>
              <a:defRPr sz="1650">
                <a:latin typeface="Arial" pitchFamily="34" charset="0"/>
                <a:cs typeface="Arial" pitchFamily="34" charset="0"/>
              </a:defRPr>
            </a:lvl3pPr>
            <a:lvl4pPr marL="10287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371600" indent="0">
              <a:buClr>
                <a:srgbClr val="3333CC"/>
              </a:buClr>
              <a:buFontTx/>
              <a:buNone/>
              <a:defRPr sz="135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xStyles>
    <p:titleStyle>
      <a:lvl1pPr algn="ctr" defTabSz="685800" rtl="0" eaLnBrk="1" latinLnBrk="0" hangingPunct="1">
        <a:spcBef>
          <a:spcPct val="0"/>
        </a:spcBef>
        <a:buNone/>
        <a:defRPr sz="27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6472" indent="-346472" algn="l" defTabSz="6858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195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5800" indent="-342900" algn="l" defTabSz="6858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028700" indent="-342900" algn="l" defTabSz="6858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165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365647" indent="-336947" algn="l" defTabSz="6858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15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714500" indent="-342900" algn="l" defTabSz="6858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35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2686047"/>
            <a:ext cx="6172200" cy="8572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Sections 0.1- 0.2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1670397" y="3600450"/>
            <a:ext cx="5803206" cy="458730"/>
          </a:xfrm>
          <a:noFill/>
        </p:spPr>
        <p:txBody>
          <a:bodyPr anchor="ctr">
            <a:normAutofit fontScale="92500" lnSpcReduction="20000"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000" dirty="0">
                <a:solidFill>
                  <a:schemeClr val="bg1"/>
                </a:solidFill>
                <a:ea typeface="Arial Black"/>
              </a:rPr>
              <a:t>Chapter 0</a:t>
            </a:r>
            <a:endParaRPr lang="en-US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 of Stat2 Text</a:t>
            </a:r>
          </a:p>
        </p:txBody>
      </p:sp>
      <p:graphicFrame>
        <p:nvGraphicFramePr>
          <p:cNvPr id="12" name="Table Placeholder 11">
            <a:extLst>
              <a:ext uri="{FF2B5EF4-FFF2-40B4-BE49-F238E27FC236}">
                <a16:creationId xmlns:a16="http://schemas.microsoft.com/office/drawing/2014/main" id="{EC8FA9FA-AEB5-489D-B113-B5860C4E42AD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390030362"/>
              </p:ext>
            </p:extLst>
          </p:nvPr>
        </p:nvGraphicFramePr>
        <p:xfrm>
          <a:off x="2209800" y="1600200"/>
          <a:ext cx="4648200" cy="3505203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024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9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3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Chapter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Predictor/Explanatory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1, 2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Quantitative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3, 4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Quantitative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Categorical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6, 7, 8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Categorical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Quant./Cat.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Quant./Cat.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Both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Connections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Time/Past History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259990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481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8" y="1912795"/>
            <a:ext cx="6443922" cy="3603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Observational study: </a:t>
            </a:r>
            <a:r>
              <a:rPr lang="en-US" dirty="0"/>
              <a:t>Data are recorded without “manipulating” any of the variables.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Statistical experiment: </a:t>
            </a:r>
            <a:r>
              <a:rPr lang="en-US" dirty="0"/>
              <a:t>One or more of the explanatory variables is/are assigned/controlled for all experimental units.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Should use an experiment to confirm a “cause/effect” relationship.</a:t>
            </a:r>
          </a:p>
        </p:txBody>
      </p:sp>
    </p:spTree>
    <p:extLst>
      <p:ext uri="{BB962C8B-B14F-4D97-AF65-F5344CB8AC3E}">
        <p14:creationId xmlns:p14="http://schemas.microsoft.com/office/powerpoint/2010/main" val="2821307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Statistical Model: Four-Step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8" y="1912795"/>
            <a:ext cx="6443922" cy="3603913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b="1" dirty="0"/>
              <a:t>Choose: </a:t>
            </a:r>
            <a:r>
              <a:rPr lang="en-US" dirty="0"/>
              <a:t>Pick a form for the model.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dirty="0"/>
              <a:t>Fit: </a:t>
            </a:r>
            <a:r>
              <a:rPr lang="en-US" dirty="0"/>
              <a:t>Estimate any parameters.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dirty="0"/>
              <a:t>Assess: </a:t>
            </a:r>
            <a:r>
              <a:rPr lang="en-US" dirty="0"/>
              <a:t>Is the model adequate? Could it be simpler? Are conditions met?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dirty="0"/>
              <a:t>Use: </a:t>
            </a:r>
            <a:r>
              <a:rPr lang="en-US" dirty="0"/>
              <a:t>Answer the question of interest.</a:t>
            </a:r>
          </a:p>
        </p:txBody>
      </p:sp>
    </p:spTree>
    <p:extLst>
      <p:ext uri="{BB962C8B-B14F-4D97-AF65-F5344CB8AC3E}">
        <p14:creationId xmlns:p14="http://schemas.microsoft.com/office/powerpoint/2010/main" val="1201303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form of a model:</a:t>
            </a:r>
          </a:p>
        </p:txBody>
      </p:sp>
      <p:pic>
        <p:nvPicPr>
          <p:cNvPr id="11" name="Picture 2" descr="An illustration explains the general form of a model. An equation reads, Y equals f open parenthesis X close parenthesis plus varepsilon. A callout reading Random error points toward the equation. Another callout reading Expected Y for some combination of predictors points toward the alphabet X in the equation. Another equation below reads, Data equals Model plus Error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9685" y="2324115"/>
            <a:ext cx="5544634" cy="276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433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Constant Model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7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328479" y="1912795"/>
                <a:ext cx="6443921" cy="3459305"/>
              </a:xfrm>
            </p:spPr>
            <p:txBody>
              <a:bodyPr>
                <a:normAutofit/>
              </a:bodyPr>
              <a:lstStyle/>
              <a:p>
                <a:pPr marL="0" indent="243840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10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21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100" i="1" smtClean="0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210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1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:r>
                  <a:rPr lang="en-US" i="1" dirty="0"/>
                  <a:t>µ</a:t>
                </a:r>
                <a:r>
                  <a:rPr lang="en-US" dirty="0"/>
                  <a:t> is an (unknown) constant.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Terminology:</a:t>
                </a:r>
              </a:p>
              <a:p>
                <a:pPr marL="0" indent="0">
                  <a:buNone/>
                </a:pPr>
                <a:r>
                  <a:rPr lang="en-US" dirty="0"/>
                  <a:t>The constant </a:t>
                </a:r>
                <a:r>
                  <a:rPr lang="en-US" i="1" dirty="0"/>
                  <a:t>µ</a:t>
                </a:r>
                <a:r>
                  <a:rPr lang="en-US" dirty="0"/>
                  <a:t> is a </a:t>
                </a:r>
                <a:r>
                  <a:rPr lang="en-US" b="1" dirty="0"/>
                  <a:t>parameter</a:t>
                </a:r>
                <a:r>
                  <a:rPr lang="en-US" dirty="0"/>
                  <a:t> of this model.</a:t>
                </a:r>
              </a:p>
              <a:p>
                <a:pPr marL="0" indent="0">
                  <a:buNone/>
                </a:pPr>
                <a:r>
                  <a:rPr lang="en-US" dirty="0"/>
                  <a:t>We use data to provide a </a:t>
                </a:r>
                <a:r>
                  <a:rPr lang="en-US" b="1" dirty="0"/>
                  <a:t>sample estimate </a:t>
                </a:r>
                <a:r>
                  <a:rPr lang="en-US" dirty="0"/>
                  <a:t>of</a:t>
                </a:r>
                <a:r>
                  <a:rPr lang="en-US" i="1" dirty="0"/>
                  <a:t> µ, </a:t>
                </a:r>
                <a14:m>
                  <m:oMath xmlns:m="http://schemas.openxmlformats.org/officeDocument/2006/math">
                    <m:groupChr>
                      <m:groupChrPr>
                        <m:chr m:val="⏞"/>
                        <m:pos m:val="top"/>
                        <m:vertJc m:val="bot"/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/>
                          </m:r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e>
                    </m:groupCh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How should we estimate</a:t>
                </a:r>
                <a:r>
                  <a:rPr lang="en-US" i="1" dirty="0"/>
                  <a:t> µ </a:t>
                </a:r>
                <a:r>
                  <a:rPr lang="en-US" dirty="0"/>
                  <a:t>from data?</a:t>
                </a:r>
              </a:p>
            </p:txBody>
          </p:sp>
        </mc:Choice>
        <mc:Fallback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328479" y="1912795"/>
                <a:ext cx="6443921" cy="3459305"/>
              </a:xfrm>
              <a:blipFill>
                <a:blip r:embed="rId3"/>
                <a:stretch>
                  <a:fillRect l="-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676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Predicted Value for Response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328479" y="1912796"/>
            <a:ext cx="6386771" cy="11161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Get an </a:t>
            </a:r>
            <a:r>
              <a:rPr lang="en-US" b="1" dirty="0"/>
              <a:t>estimate</a:t>
            </a:r>
            <a:r>
              <a:rPr lang="en-US" dirty="0"/>
              <a:t> for </a:t>
            </a:r>
            <a:r>
              <a:rPr lang="en-US" i="1" dirty="0"/>
              <a:t>Y</a:t>
            </a:r>
            <a:r>
              <a:rPr lang="en-US" dirty="0"/>
              <a:t> using the predictors and the model with estimated parameters.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Object 1" descr="An illustration reads, Notation: The predicted y is denoted y hat.&#10;For the constant model: y hat equals mu hat.&#10;Examples: y hat equals y bar (sample mean)&#10;y bar equals m (sample median)."/>
              <p:cNvSpPr txBox="1"/>
              <p:nvPr/>
            </p:nvSpPr>
            <p:spPr bwMode="auto">
              <a:xfrm>
                <a:off x="1428750" y="3086100"/>
                <a:ext cx="3836988" cy="13620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Notation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The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predicted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is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denoted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ac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For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the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constant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model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ac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μ</m:t>
                          </m:r>
                        </m:e>
                      </m:acc>
                    </m:oMath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Examples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y</m:t>
                                      </m:r>
                                    </m:e>
                                  </m:acc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acc>
                                    <m:accPr>
                                      <m:chr m:val="̄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y</m:t>
                                      </m:r>
                                    </m:e>
                                  </m:acc>
                                </m:e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sample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mean</m:t>
                                      </m:r>
                                    </m:e>
                                  </m:d>
                                </m:e>
                              </m:mr>
                              <m:m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y</m:t>
                                      </m:r>
                                    </m:e>
                                  </m:acc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m</m:t>
                                  </m:r>
                                </m:e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sample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median</m:t>
                                      </m:r>
                                    </m:e>
                                  </m:d>
                                </m:e>
                              </m:mr>
                            </m:m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Object 1" descr="An illustration reads, Notation: The predicted y is denoted y hat.&#10;For the constant model: y hat equals mu hat.&#10;Examples: y hat equals y bar (sample mean)&#10;y bar equals m (sample median).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28750" y="3086100"/>
                <a:ext cx="3836988" cy="1362075"/>
              </a:xfrm>
              <a:prstGeom prst="rect">
                <a:avLst/>
              </a:prstGeom>
              <a:blipFill>
                <a:blip r:embed="rId3"/>
                <a:stretch>
                  <a:fillRect r="-396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4929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ea typeface="ＭＳ Ｐゴシック" charset="-128"/>
                <a:cs typeface="ＭＳ Ｐゴシック" charset="-128"/>
              </a:rPr>
              <a:t>Assessment Questions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328479" y="1912795"/>
            <a:ext cx="6501071" cy="3603913"/>
          </a:xfrm>
        </p:spPr>
        <p:txBody>
          <a:bodyPr/>
          <a:lstStyle/>
          <a:p>
            <a:pPr marL="385763" indent="-385763">
              <a:buFont typeface="+mj-lt"/>
              <a:buAutoNum type="arabicParenR"/>
            </a:pPr>
            <a:r>
              <a:rPr lang="en-US" dirty="0"/>
              <a:t>Which estimator (mean or median) is better?</a:t>
            </a:r>
          </a:p>
          <a:p>
            <a:pPr marL="0" indent="381000">
              <a:buNone/>
            </a:pPr>
            <a:r>
              <a:rPr lang="en-US" dirty="0"/>
              <a:t>(That is, how can we compare models?)</a:t>
            </a:r>
          </a:p>
          <a:p>
            <a:pPr marL="385763" indent="-385763">
              <a:buFont typeface="+mj-lt"/>
              <a:buAutoNum type="arabicParenR" startAt="2"/>
            </a:pPr>
            <a:r>
              <a:rPr lang="en-US" dirty="0"/>
              <a:t>Is either model any good?</a:t>
            </a:r>
          </a:p>
          <a:p>
            <a:pPr marL="0" indent="381000">
              <a:buNone/>
            </a:pPr>
            <a:r>
              <a:rPr lang="en-US" dirty="0"/>
              <a:t>(That is, how can we assess fit?)</a:t>
            </a:r>
          </a:p>
        </p:txBody>
      </p:sp>
    </p:spTree>
    <p:extLst>
      <p:ext uri="{BB962C8B-B14F-4D97-AF65-F5344CB8AC3E}">
        <p14:creationId xmlns:p14="http://schemas.microsoft.com/office/powerpoint/2010/main" val="2748346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Residuals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336" y="1975756"/>
            <a:ext cx="6457950" cy="71029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Using the predicted value, we can find a </a:t>
            </a:r>
            <a:r>
              <a:rPr lang="en-US" i="1" dirty="0"/>
              <a:t>residual</a:t>
            </a:r>
            <a:r>
              <a:rPr lang="en-US" dirty="0"/>
              <a:t> for each case in the sample:</a:t>
            </a:r>
          </a:p>
        </p:txBody>
      </p:sp>
      <p:pic>
        <p:nvPicPr>
          <p:cNvPr id="10" name="Picture 2" descr="An equation reads, Residual equals y minus y hat. A callout reading Actual points toward y in the equation and another callout reading Predicted points toward y hat in the equation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1337" y="3095418"/>
            <a:ext cx="5281330" cy="181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485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Criteria to Minimize Residuals?</a:t>
            </a:r>
          </a:p>
        </p:txBody>
      </p:sp>
      <p:graphicFrame>
        <p:nvGraphicFramePr>
          <p:cNvPr id="5" name="Object 4" descr="Three equations are shown. &#10;The first equation reads, Sum of residuals: Sum of open parenthesis y minus y hat close parenthesis.&#10;The next equation reads, Sum of absolute deviations: Sum of absolute value of y minus y hat.&#10;The last equation reads, Sum of squared errors: Sum of open parenthesis y minus y hat close parenthesis super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70120415"/>
              </p:ext>
            </p:extLst>
          </p:nvPr>
        </p:nvGraphicFramePr>
        <p:xfrm>
          <a:off x="2340769" y="2895600"/>
          <a:ext cx="4463654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14600" imgH="812520" progId="Equation.DSMT4">
                  <p:embed/>
                </p:oleObj>
              </mc:Choice>
              <mc:Fallback>
                <p:oleObj name="Equation" r:id="rId3" imgW="2514600" imgH="812520" progId="Equation.DSMT4">
                  <p:embed/>
                  <p:pic>
                    <p:nvPicPr>
                      <p:cNvPr id="0" name="Object 1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0769" y="2895600"/>
                        <a:ext cx="4463654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022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we use a predictor to improve the model?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328479" y="1969944"/>
            <a:ext cx="6443921" cy="3516456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Y</a:t>
            </a:r>
            <a:r>
              <a:rPr lang="en-US" dirty="0"/>
              <a:t> = distance from home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X</a:t>
            </a:r>
            <a:r>
              <a:rPr lang="en-US" dirty="0"/>
              <a:t> = hours to drive home?</a:t>
            </a:r>
          </a:p>
          <a:p>
            <a:pPr marL="428625" indent="0">
              <a:buNone/>
            </a:pPr>
            <a:r>
              <a:rPr lang="en-US" dirty="0"/>
              <a:t>See Chapter 1.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X</a:t>
            </a:r>
            <a:r>
              <a:rPr lang="en-US" dirty="0"/>
              <a:t> = sex?</a:t>
            </a:r>
          </a:p>
          <a:p>
            <a:pPr marL="428625" indent="0">
              <a:buNone/>
            </a:pPr>
            <a:r>
              <a:rPr lang="en-US" dirty="0"/>
              <a:t>Two-sample </a:t>
            </a:r>
            <a:r>
              <a:rPr lang="en-US" i="1" dirty="0"/>
              <a:t>t</a:t>
            </a:r>
            <a:r>
              <a:rPr lang="en-US" dirty="0"/>
              <a:t> test</a:t>
            </a:r>
          </a:p>
          <a:p>
            <a:pPr marL="428625" indent="0">
              <a:buNone/>
            </a:pPr>
            <a:r>
              <a:rPr lang="en-US" dirty="0"/>
              <a:t>Or a randomization test</a:t>
            </a:r>
          </a:p>
        </p:txBody>
      </p:sp>
    </p:spTree>
    <p:extLst>
      <p:ext uri="{BB962C8B-B14F-4D97-AF65-F5344CB8AC3E}">
        <p14:creationId xmlns:p14="http://schemas.microsoft.com/office/powerpoint/2010/main" val="4139926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Sections 0.1-0.2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9" y="1912795"/>
            <a:ext cx="6386771" cy="3603913"/>
          </a:xfrm>
        </p:spPr>
        <p:txBody>
          <a:bodyPr>
            <a:noAutofit/>
          </a:bodyPr>
          <a:lstStyle/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Four-step modeling process</a:t>
            </a:r>
          </a:p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General statistical model</a:t>
            </a:r>
          </a:p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Constant model</a:t>
            </a:r>
          </a:p>
          <a:p>
            <a:pPr marL="342900" lvl="1" indent="0">
              <a:spcBef>
                <a:spcPts val="450"/>
              </a:spcBef>
              <a:buNone/>
            </a:pPr>
            <a:r>
              <a:rPr lang="en-US" altLang="en-US" sz="1500" dirty="0">
                <a:sym typeface="Symbol" panose="05050102010706020507" pitchFamily="18" charset="2"/>
              </a:rPr>
              <a:t>Mean, median</a:t>
            </a:r>
          </a:p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Residuals</a:t>
            </a:r>
          </a:p>
          <a:p>
            <a:pPr marL="342900" lvl="1" indent="0">
              <a:spcBef>
                <a:spcPts val="450"/>
              </a:spcBef>
              <a:buNone/>
            </a:pPr>
            <a:r>
              <a:rPr lang="en-US" altLang="en-US" sz="1500" dirty="0">
                <a:sym typeface="Symbol" panose="05050102010706020507" pitchFamily="18" charset="2"/>
              </a:rPr>
              <a:t>Absolute deviations</a:t>
            </a:r>
          </a:p>
          <a:p>
            <a:pPr marL="342900" lvl="1" indent="0">
              <a:spcBef>
                <a:spcPts val="450"/>
              </a:spcBef>
              <a:buNone/>
            </a:pPr>
            <a:r>
              <a:rPr lang="en-US" altLang="en-US" sz="1500" dirty="0">
                <a:sym typeface="Symbol" panose="05050102010706020507" pitchFamily="18" charset="2"/>
              </a:rPr>
              <a:t>Squared deviations</a:t>
            </a:r>
          </a:p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Compare two means</a:t>
            </a:r>
          </a:p>
          <a:p>
            <a:pPr marL="342900" lvl="1" indent="0">
              <a:spcBef>
                <a:spcPts val="450"/>
              </a:spcBef>
              <a:buNone/>
            </a:pPr>
            <a:r>
              <a:rPr lang="en-US" altLang="en-US" sz="1500" dirty="0">
                <a:sym typeface="Symbol" panose="05050102010706020507" pitchFamily="18" charset="2"/>
              </a:rPr>
              <a:t>Graphical</a:t>
            </a:r>
          </a:p>
          <a:p>
            <a:pPr marL="342900" lvl="1" indent="0">
              <a:spcBef>
                <a:spcPts val="450"/>
              </a:spcBef>
              <a:buNone/>
            </a:pPr>
            <a:r>
              <a:rPr lang="en-US" altLang="en-US" sz="1500" i="1" dirty="0">
                <a:sym typeface="Symbol" panose="05050102010706020507" pitchFamily="18" charset="2"/>
              </a:rPr>
              <a:t>t</a:t>
            </a:r>
            <a:r>
              <a:rPr lang="en-US" altLang="en-US" sz="1500" dirty="0">
                <a:sym typeface="Symbol" panose="05050102010706020507" pitchFamily="18" charset="2"/>
              </a:rPr>
              <a:t> test</a:t>
            </a:r>
          </a:p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 Effect size</a:t>
            </a:r>
          </a:p>
          <a:p>
            <a:pPr marL="0" indent="0">
              <a:spcBef>
                <a:spcPts val="450"/>
              </a:spcBef>
              <a:buNone/>
            </a:pPr>
            <a:r>
              <a:rPr lang="en-US" altLang="en-US" sz="1650" dirty="0">
                <a:sym typeface="Symbol" panose="05050102010706020507" pitchFamily="18" charset="2"/>
              </a:rPr>
              <a:t> Randomization test?</a:t>
            </a: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with a Binary Predictor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3618993" y="2123971"/>
                <a:ext cx="1410208" cy="44777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18993" y="2123971"/>
                <a:ext cx="1410208" cy="447779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8" descr="An equation with a text below it is shown.   &#10;An equation reads, Y equals mu subscript i plus varepsilon.&#10;The next line reads, where&#10;The next line reads, mu subscript 1 equals mean distance for female Y similar N open parenthesis mu subscript 1, sigma subscript 1 close parenthesis.&#10;The next line reads mu subscript 2 equals mean distance for males Y similar N open parenthesis mu subscript 2, sigma subscript 2 close parenthesis. A callout reading Estimate parameters? points toward the text Y similar N open parenthesis mu subscript 1, sigma subscript 1 close parenthesis and Y similar N open parenthesis mu subscript 2, sigma subscript 2 close parenthesis.&#10;An equation below reads, f open parenthesis X close parenthesis.&#10;The next line reads, equals open curly bracket mu subscript 1 if X equals female, mu subscript 2 if X equals male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5799" y="2839317"/>
            <a:ext cx="5656551" cy="2532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236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Simpler Model?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quarter" idx="12"/>
              </p:nvPr>
            </p:nvSpPr>
            <p:spPr>
              <a:xfrm>
                <a:off x="1428750" y="2000250"/>
                <a:ext cx="6343650" cy="337185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altLang="en-US" dirty="0"/>
                  <a:t>Constant model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altLang="en-US" dirty="0"/>
              </a:p>
              <a:p>
                <a:pPr marL="0" indent="0">
                  <a:buNone/>
                </a:pPr>
                <a:endParaRPr lang="en-US" altLang="en-US" dirty="0"/>
              </a:p>
              <a:p>
                <a:pPr marL="0" indent="0">
                  <a:buNone/>
                </a:pPr>
                <a:r>
                  <a:rPr lang="en-US" altLang="en-US" dirty="0"/>
                  <a:t>versus</a:t>
                </a:r>
              </a:p>
              <a:p>
                <a:pPr marL="0" indent="0">
                  <a:buNone/>
                </a:pPr>
                <a:r>
                  <a:rPr lang="en-US" altLang="en-US" dirty="0"/>
                  <a:t>Two-mean model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1 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 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females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   (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males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altLang="en-US" dirty="0"/>
              </a:p>
              <a:p>
                <a:pPr marL="0" indent="0">
                  <a:buNone/>
                </a:pPr>
                <a:r>
                  <a:rPr lang="en-US" altLang="en-US" dirty="0"/>
                  <a:t>How can we decide?</a:t>
                </a:r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2"/>
              </p:nvPr>
            </p:nvSpPr>
            <p:spPr>
              <a:xfrm>
                <a:off x="1428750" y="2000250"/>
                <a:ext cx="6343650" cy="3371850"/>
              </a:xfrm>
              <a:blipFill>
                <a:blip r:embed="rId3"/>
                <a:stretch>
                  <a:fillRect l="-961" t="-7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5475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Two-Sample t Test (1 of 2)</a:t>
            </a:r>
            <a:endParaRPr lang="en-US" dirty="0"/>
          </a:p>
        </p:txBody>
      </p:sp>
      <p:graphicFrame>
        <p:nvGraphicFramePr>
          <p:cNvPr id="6" name="Object 5" descr="An equation reads, H subscript 0 colon mu subscript 1 equals mu subscript 2.&#10;The next line reads, H subscript 1 colon mu subscript 1 is not equal to mu sub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35097233"/>
              </p:ext>
            </p:extLst>
          </p:nvPr>
        </p:nvGraphicFramePr>
        <p:xfrm>
          <a:off x="1436797" y="2213296"/>
          <a:ext cx="1420703" cy="819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9920" imgH="457200" progId="Equation.DSMT4">
                  <p:embed/>
                </p:oleObj>
              </mc:Choice>
              <mc:Fallback>
                <p:oleObj name="Equation" r:id="rId3" imgW="799920" imgH="457200" progId="Equation.DSMT4">
                  <p:embed/>
                  <p:pic>
                    <p:nvPicPr>
                      <p:cNvPr id="0" name="Object 12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6797" y="2213296"/>
                        <a:ext cx="1420703" cy="8193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 descr="An equation reads, t.s. equals y bar subscript 1 minus y bar subscript 2 over square root of s superscript 2 subscript 1 over n subscript 1 plus s superscript 2 subscript 2 over n sub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84162177"/>
              </p:ext>
            </p:extLst>
          </p:nvPr>
        </p:nvGraphicFramePr>
        <p:xfrm>
          <a:off x="3126535" y="2138531"/>
          <a:ext cx="1509808" cy="1054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28520" imgH="711000" progId="Equation.DSMT4">
                  <p:embed/>
                </p:oleObj>
              </mc:Choice>
              <mc:Fallback>
                <p:oleObj name="Equation" r:id="rId5" imgW="1028520" imgH="711000" progId="Equation.DSMT4">
                  <p:embed/>
                  <p:pic>
                    <p:nvPicPr>
                      <p:cNvPr id="0" name="Object 5" descr="An equation reads, H subscript 0 colon mu subscript 1 equals mu subscript 2.&#10;The next line reads, H subscript 1 colon mu subscript 1 is not equal to mu subscript 2.&#10;An equation reads, t.s. equals y bar subscript 1 minus y bar subscript 2 over square root of s superscript 2 subscript 1 over n subscript 1 plus s superscript 2 subscript 2 over n subscript 2.&#10;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6535" y="2138531"/>
                        <a:ext cx="1509808" cy="10545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49165" y="2467158"/>
            <a:ext cx="3080385" cy="39034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Compare to a </a:t>
            </a:r>
            <a:r>
              <a:rPr lang="en-US" i="1" dirty="0"/>
              <a:t>t</a:t>
            </a:r>
            <a:r>
              <a:rPr lang="en-US" dirty="0"/>
              <a:t> distribution</a:t>
            </a:r>
          </a:p>
        </p:txBody>
      </p:sp>
      <p:pic>
        <p:nvPicPr>
          <p:cNvPr id="11" name="Picture 117" descr="A set of instructions is shown. &#10;A text reads, lesser than library open parenthesis mosaic close parenthesis&#10;Greater than tally open parenthesis is similar to Sex, dataequalsDistanceHome close parenthesis&#10;Sex: F – 12; M – 7&#10;Greater than mean open parenthesis Distance is similar to Sex, dataequalsDistanceHome close parenthesis&#10;F- 183.5833; M- 247.1429&#10;Greater than sd open parenthesis Distance is similar to Sex, dataequalsDistanceHome close parenthesis&#10;F – 75.71653; M – 85.76990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6175" y="3613248"/>
            <a:ext cx="3152651" cy="177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2" descr="A graph shows F and M marked along the horizontal axis and Distance along the vertical axis ranging from 100 to 400 in increments of 100. A vertical line is drawn parallel to the horizontal axis on the points F and M on the horizontal axis. On the F vertical line, two points are marked below 100, three between 100 and 200, and four between 200 and 300. On the M vertical line, one point is marked between 100 and 200, four between 200 and 300, and two between 300 and 400. A text below the graph reads, dotplot open parenthesis Distance is similar to Sex, dataequalsDistanceHome close parenthesis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8422" y="3600450"/>
            <a:ext cx="3086100" cy="178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6204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Two-Sample t Test (2 of 2)</a:t>
            </a:r>
            <a:endParaRPr lang="en-US" dirty="0"/>
          </a:p>
        </p:txBody>
      </p:sp>
      <p:pic>
        <p:nvPicPr>
          <p:cNvPr id="7" name="Picture 2" descr="A series of instructions with some of them highlighted is shown.  &#10;A text reads, t.test open parenthesis Distance is similar to Sex, dataequalsDistanceHome close parenthesis.&#10;A text is highlighted with a rectangular box. The text reads, t equals negative 1.6256, df equals 11.409, p-value equals 0.1313. A callout pointing toward this text reads, What does this mean?.&#10;A text below is also highlighted with a rectangular box. The text reads, 95 percent confidence interval: negative 149.23927, 22.12023.&#10;A text beside the question 2 reads, How big might the difference be? reads, Cl for mu subscript 1 minus mu subscript 2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3632" y="1957182"/>
            <a:ext cx="5331719" cy="1871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1324246" y="3886200"/>
            <a:ext cx="6505304" cy="1657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Questions: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1800" dirty="0"/>
              <a:t>Is there strong evidence that the means differ between the two groups? 	</a:t>
            </a:r>
            <a:r>
              <a:rPr lang="en-US" sz="1800" i="1" dirty="0"/>
              <a:t>t</a:t>
            </a:r>
            <a:r>
              <a:rPr lang="en-US" sz="1800" dirty="0"/>
              <a:t> </a:t>
            </a:r>
            <a:r>
              <a:rPr lang="en-US" sz="1800" i="1" dirty="0"/>
              <a:t>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1800" dirty="0"/>
              <a:t>How big might the difference be? 	C1 </a:t>
            </a:r>
            <a:r>
              <a:rPr lang="en-US" sz="1800" i="1" dirty="0"/>
              <a:t>for</a:t>
            </a:r>
            <a:r>
              <a:rPr lang="en-US" sz="1800" dirty="0"/>
              <a:t> </a:t>
            </a:r>
            <a:r>
              <a:rPr lang="en-US" sz="1800" i="1" dirty="0"/>
              <a:t>µ</a:t>
            </a:r>
            <a:r>
              <a:rPr lang="en-US" sz="1800" baseline="-25000" dirty="0"/>
              <a:t>1</a:t>
            </a:r>
            <a:r>
              <a:rPr lang="en-US" sz="1800" i="1" baseline="-25000" dirty="0"/>
              <a:t> </a:t>
            </a:r>
            <a:r>
              <a:rPr lang="en-US" sz="1800" i="1" dirty="0">
                <a:latin typeface="Arial"/>
                <a:cs typeface="Arial"/>
              </a:rPr>
              <a:t>−</a:t>
            </a:r>
            <a:r>
              <a:rPr lang="en-US" sz="1800" i="1" baseline="-25000" dirty="0"/>
              <a:t> </a:t>
            </a:r>
            <a:r>
              <a:rPr lang="en-US" sz="1800" i="1" dirty="0"/>
              <a:t>µ</a:t>
            </a:r>
            <a:r>
              <a:rPr lang="en-US" sz="1800" baseline="-25000" dirty="0"/>
              <a:t>2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1800" dirty="0"/>
              <a:t>Is the difference “important”?</a:t>
            </a:r>
          </a:p>
        </p:txBody>
      </p:sp>
    </p:spTree>
    <p:extLst>
      <p:ext uri="{BB962C8B-B14F-4D97-AF65-F5344CB8AC3E}">
        <p14:creationId xmlns:p14="http://schemas.microsoft.com/office/powerpoint/2010/main" val="2301643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Size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9" y="1905000"/>
            <a:ext cx="6558221" cy="18019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50" dirty="0"/>
              <a:t>Is the </a:t>
            </a:r>
            <a:r>
              <a:rPr lang="en-US" sz="1650" i="1" dirty="0"/>
              <a:t>difference</a:t>
            </a:r>
            <a:r>
              <a:rPr lang="en-US" sz="1650" dirty="0"/>
              <a:t> (effect) large, relative to the </a:t>
            </a:r>
            <a:r>
              <a:rPr lang="en-US" sz="1650" i="1" dirty="0"/>
              <a:t>variability</a:t>
            </a:r>
            <a:r>
              <a:rPr lang="en-US" sz="1650" dirty="0"/>
              <a:t> in the population?</a:t>
            </a:r>
          </a:p>
          <a:p>
            <a:pPr marL="0" indent="0">
              <a:buNone/>
            </a:pPr>
            <a:r>
              <a:rPr lang="en-US" sz="1650" dirty="0"/>
              <a:t>0.2~small</a:t>
            </a:r>
          </a:p>
          <a:p>
            <a:pPr marL="0" indent="0">
              <a:buNone/>
            </a:pPr>
            <a:r>
              <a:rPr lang="en-US" sz="1650" dirty="0"/>
              <a:t>0.5~medium</a:t>
            </a:r>
          </a:p>
          <a:p>
            <a:pPr marL="0" indent="0">
              <a:buNone/>
            </a:pPr>
            <a:r>
              <a:rPr lang="en-US" sz="1650" dirty="0"/>
              <a:t>1.0~large</a:t>
            </a:r>
          </a:p>
          <a:p>
            <a:pPr marL="0" indent="0">
              <a:buNone/>
            </a:pPr>
            <a:r>
              <a:rPr lang="en-US" sz="1650" dirty="0"/>
              <a:t>For miles home:</a:t>
            </a:r>
          </a:p>
        </p:txBody>
      </p:sp>
      <p:graphicFrame>
        <p:nvGraphicFramePr>
          <p:cNvPr id="4" name="Object 3" descr="The text  reads, Difference: y bar subscript 1 minus y bar subscript 2 equals 183.6 minus 247.1 equals negative 63.5.&#10;Variability (pooled standard deviation): &#10;S subscript p equals square root of (n subscript 1 minus 1) s squared subscript 1 plus (n subscript 2 minus 1) s squared subscript 2 over n subscript 1 plus n subscript 2 minus 2 equals 79.4.  &#10;Effect size: absolute value of y bar subscript 1 minus y bar subscript 2 over S subscript p equals 63.5 over 79.4 equals 0.80 or 80 percent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74856882"/>
              </p:ext>
            </p:extLst>
          </p:nvPr>
        </p:nvGraphicFramePr>
        <p:xfrm>
          <a:off x="1393723" y="3829050"/>
          <a:ext cx="3193487" cy="161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95480" imgH="1447560" progId="Equation.3">
                  <p:embed/>
                </p:oleObj>
              </mc:Choice>
              <mc:Fallback>
                <p:oleObj name="Equation" r:id="rId3" imgW="2895480" imgH="1447560" progId="Equation.3">
                  <p:embed/>
                  <p:pic>
                    <p:nvPicPr>
                      <p:cNvPr id="0" name="Object 6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723" y="3829050"/>
                        <a:ext cx="3193487" cy="1610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1643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9" y="1912795"/>
            <a:ext cx="3186371" cy="3459305"/>
          </a:xfrm>
        </p:spPr>
        <p:txBody>
          <a:bodyPr>
            <a:noAutofit/>
          </a:bodyPr>
          <a:lstStyle/>
          <a:p>
            <a:pPr marL="0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Statistical models</a:t>
            </a:r>
          </a:p>
          <a:p>
            <a:pPr marL="0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Types of variables</a:t>
            </a:r>
          </a:p>
          <a:p>
            <a:pPr marL="0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Types of studies</a:t>
            </a:r>
          </a:p>
          <a:p>
            <a:pPr marL="348854" indent="-348854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Four-step modeling process</a:t>
            </a:r>
          </a:p>
          <a:p>
            <a:pPr marL="0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General statistical model</a:t>
            </a:r>
          </a:p>
          <a:p>
            <a:pPr marL="0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Constant model</a:t>
            </a:r>
          </a:p>
          <a:p>
            <a:pPr marL="342900" lvl="1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Mean</a:t>
            </a:r>
          </a:p>
          <a:p>
            <a:pPr marL="342900" lvl="1" indent="0">
              <a:spcBef>
                <a:spcPts val="468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Median</a:t>
            </a:r>
            <a:endParaRPr lang="en-US" altLang="en-US" sz="1950" dirty="0">
              <a:sym typeface="Symbol" panose="05050102010706020507" pitchFamily="18" charset="2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4643178" y="1920588"/>
            <a:ext cx="3129222" cy="3451512"/>
          </a:xfrm>
        </p:spPr>
        <p:txBody>
          <a:bodyPr>
            <a:noAutofit/>
          </a:bodyPr>
          <a:lstStyle/>
          <a:p>
            <a:pPr marL="0" indent="0">
              <a:spcBef>
                <a:spcPts val="468"/>
              </a:spcBef>
              <a:buNone/>
            </a:pPr>
            <a:r>
              <a:rPr lang="en-US" dirty="0"/>
              <a:t>Residuals</a:t>
            </a:r>
          </a:p>
          <a:p>
            <a:pPr marL="339328" lvl="1" indent="0">
              <a:spcBef>
                <a:spcPts val="468"/>
              </a:spcBef>
              <a:buNone/>
            </a:pPr>
            <a:r>
              <a:rPr lang="en-US" sz="1950" dirty="0"/>
              <a:t>Absolute deviations</a:t>
            </a:r>
          </a:p>
          <a:p>
            <a:pPr marL="339328" lvl="1" indent="0">
              <a:spcBef>
                <a:spcPts val="468"/>
              </a:spcBef>
              <a:buNone/>
            </a:pPr>
            <a:r>
              <a:rPr lang="en-US" sz="1950" dirty="0"/>
              <a:t>Squared deviations</a:t>
            </a:r>
          </a:p>
          <a:p>
            <a:pPr marL="0" indent="0">
              <a:spcBef>
                <a:spcPts val="468"/>
              </a:spcBef>
              <a:buNone/>
            </a:pPr>
            <a:r>
              <a:rPr lang="en-US" dirty="0"/>
              <a:t>Compare two means</a:t>
            </a:r>
          </a:p>
          <a:p>
            <a:pPr marL="339328" lvl="1" indent="0">
              <a:spcBef>
                <a:spcPts val="468"/>
              </a:spcBef>
              <a:buNone/>
            </a:pPr>
            <a:r>
              <a:rPr lang="en-US" sz="1950" dirty="0"/>
              <a:t>Graphical</a:t>
            </a:r>
          </a:p>
          <a:p>
            <a:pPr marL="339328" lvl="1" indent="0">
              <a:spcBef>
                <a:spcPts val="468"/>
              </a:spcBef>
              <a:buNone/>
            </a:pPr>
            <a:r>
              <a:rPr lang="en-US" sz="1950" i="1" dirty="0"/>
              <a:t>t</a:t>
            </a:r>
            <a:r>
              <a:rPr lang="en-US" sz="1950" dirty="0"/>
              <a:t> test</a:t>
            </a:r>
          </a:p>
          <a:p>
            <a:pPr marL="0" indent="0">
              <a:spcBef>
                <a:spcPts val="468"/>
              </a:spcBef>
              <a:buNone/>
            </a:pPr>
            <a:r>
              <a:rPr lang="en-US" dirty="0"/>
              <a:t>Permutation test</a:t>
            </a:r>
          </a:p>
          <a:p>
            <a:pPr marL="342900" lvl="1" indent="0">
              <a:spcBef>
                <a:spcPts val="468"/>
              </a:spcBef>
              <a:buNone/>
            </a:pPr>
            <a:r>
              <a:rPr lang="en-US" sz="1950" dirty="0"/>
              <a:t>Example with R</a:t>
            </a:r>
          </a:p>
        </p:txBody>
      </p:sp>
    </p:spTree>
    <p:extLst>
      <p:ext uri="{BB962C8B-B14F-4D97-AF65-F5344CB8AC3E}">
        <p14:creationId xmlns:p14="http://schemas.microsoft.com/office/powerpoint/2010/main" val="229497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336" y="1975756"/>
            <a:ext cx="6457950" cy="367394"/>
          </a:xfrm>
        </p:spPr>
        <p:txBody>
          <a:bodyPr>
            <a:noAutofit/>
          </a:bodyPr>
          <a:lstStyle/>
          <a:p>
            <a:pPr marL="0" indent="0" algn="ctr">
              <a:spcBef>
                <a:spcPts val="450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Data are numbers with a context.</a:t>
            </a:r>
          </a:p>
        </p:txBody>
      </p:sp>
      <p:pic>
        <p:nvPicPr>
          <p:cNvPr id="8" name="Picture 2" descr="An illustration reads, Data equals Pattern plus Departures from a pattern. A callout reading How do we identify the actual pattern? points toward the text Pattern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1" y="2571750"/>
            <a:ext cx="5864005" cy="215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920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8" y="1912795"/>
            <a:ext cx="6443922" cy="3603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Find a model for a relationship between a </a:t>
            </a:r>
            <a:r>
              <a:rPr lang="en-US" b="1" dirty="0"/>
              <a:t>response</a:t>
            </a:r>
            <a:r>
              <a:rPr lang="en-US" dirty="0"/>
              <a:t> variable (</a:t>
            </a:r>
            <a:r>
              <a:rPr lang="en-US" i="1" dirty="0"/>
              <a:t>Y</a:t>
            </a:r>
            <a:r>
              <a:rPr lang="en-US" dirty="0"/>
              <a:t>) and one (or more) </a:t>
            </a:r>
            <a:r>
              <a:rPr lang="en-US" b="1" dirty="0"/>
              <a:t>predictor/explanatory</a:t>
            </a:r>
            <a:r>
              <a:rPr lang="en-US" dirty="0"/>
              <a:t> variables (</a:t>
            </a:r>
            <a:r>
              <a:rPr lang="en-US" i="1" dirty="0"/>
              <a:t>X</a:t>
            </a:r>
            <a:r>
              <a:rPr lang="en-US" i="1" baseline="-25000" dirty="0"/>
              <a:t>1</a:t>
            </a:r>
            <a:r>
              <a:rPr lang="en-US" i="1" dirty="0"/>
              <a:t>, X</a:t>
            </a:r>
            <a:r>
              <a:rPr lang="en-US" i="1" baseline="-25000" dirty="0"/>
              <a:t>2</a:t>
            </a:r>
            <a:r>
              <a:rPr lang="en-US" i="1" dirty="0"/>
              <a:t>, ..., X</a:t>
            </a:r>
            <a:r>
              <a:rPr lang="en-US" i="1" baseline="-25000" dirty="0"/>
              <a:t>k</a:t>
            </a:r>
            <a:r>
              <a:rPr lang="en-US" dirty="0"/>
              <a:t>).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20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Purposes for Statistical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8" y="1912795"/>
            <a:ext cx="6443922" cy="3603913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/>
              <a:t>Making predictions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Understanding relationships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Assessing differences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135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8" y="1912795"/>
            <a:ext cx="6443922" cy="36039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Quantitative: </a:t>
            </a:r>
            <a:r>
              <a:rPr lang="en-US" dirty="0"/>
              <a:t>expressible as numbers for which arithmetic makes sense</a:t>
            </a:r>
          </a:p>
          <a:p>
            <a:pPr marL="0" indent="0">
              <a:buNone/>
            </a:pPr>
            <a:r>
              <a:rPr lang="en-US" dirty="0"/>
              <a:t>	Discrete = Countable, Continuous = Uncountable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Categorical: </a:t>
            </a:r>
            <a:r>
              <a:rPr lang="en-US" dirty="0"/>
              <a:t>divides sample points into groups</a:t>
            </a:r>
          </a:p>
          <a:p>
            <a:pPr marL="0" indent="1034654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1034654">
              <a:buNone/>
            </a:pPr>
            <a:r>
              <a:rPr lang="en-US" dirty="0">
                <a:solidFill>
                  <a:srgbClr val="000000"/>
                </a:solidFill>
              </a:rPr>
              <a:t>Binary = categorical with just two groups</a:t>
            </a:r>
          </a:p>
          <a:p>
            <a:pPr marL="0" indent="1034654">
              <a:buNone/>
            </a:pPr>
            <a:r>
              <a:rPr lang="en-US" dirty="0">
                <a:solidFill>
                  <a:srgbClr val="000000"/>
                </a:solidFill>
              </a:rPr>
              <a:t>Multinomial = categorical with </a:t>
            </a:r>
            <a:r>
              <a:rPr lang="en-US" dirty="0" err="1">
                <a:solidFill>
                  <a:srgbClr val="000000"/>
                </a:solidFill>
              </a:rPr>
              <a:t>multilple</a:t>
            </a:r>
            <a:r>
              <a:rPr lang="en-US" dirty="0">
                <a:solidFill>
                  <a:srgbClr val="000000"/>
                </a:solidFill>
              </a:rPr>
              <a:t> groups </a:t>
            </a:r>
          </a:p>
          <a:p>
            <a:pPr marL="0" indent="1034654">
              <a:buNone/>
            </a:pPr>
            <a:r>
              <a:rPr lang="en-US" dirty="0">
                <a:solidFill>
                  <a:srgbClr val="000000"/>
                </a:solidFill>
              </a:rPr>
              <a:t>		       that are unordered</a:t>
            </a:r>
          </a:p>
          <a:p>
            <a:pPr marL="0" indent="1034654">
              <a:buNone/>
            </a:pPr>
            <a:r>
              <a:rPr lang="en-US" dirty="0">
                <a:solidFill>
                  <a:srgbClr val="000000"/>
                </a:solidFill>
              </a:rPr>
              <a:t>Ordinal = categorical with ordered groups</a:t>
            </a:r>
          </a:p>
          <a:p>
            <a:pPr marL="0" indent="1034654">
              <a:buNone/>
            </a:pPr>
            <a:r>
              <a:rPr lang="en-US" dirty="0">
                <a:solidFill>
                  <a:srgbClr val="000000"/>
                </a:solidFill>
              </a:rPr>
              <a:t>		 (beyond order, values are arbitrary)</a:t>
            </a:r>
          </a:p>
        </p:txBody>
      </p:sp>
    </p:spTree>
    <p:extLst>
      <p:ext uri="{BB962C8B-B14F-4D97-AF65-F5344CB8AC3E}">
        <p14:creationId xmlns:p14="http://schemas.microsoft.com/office/powerpoint/2010/main" val="962016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</a:t>
            </a:r>
            <a:r>
              <a:rPr lang="en-US" baseline="0" dirty="0"/>
              <a:t> </a:t>
            </a:r>
            <a:r>
              <a:rPr lang="en-US" dirty="0"/>
              <a:t>Active Pulse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28478" y="1912795"/>
            <a:ext cx="6443922" cy="3603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Explanatory factors?: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Response variable:</a:t>
            </a:r>
          </a:p>
          <a:p>
            <a:pPr marL="342900" lvl="1" indent="0">
              <a:buNone/>
            </a:pP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dirty="0">
                <a:solidFill>
                  <a:srgbClr val="000000"/>
                </a:solidFill>
              </a:rPr>
              <a:t> = pulse rate after exercise</a:t>
            </a:r>
          </a:p>
        </p:txBody>
      </p:sp>
    </p:spTree>
    <p:extLst>
      <p:ext uri="{BB962C8B-B14F-4D97-AF65-F5344CB8AC3E}">
        <p14:creationId xmlns:p14="http://schemas.microsoft.com/office/powerpoint/2010/main" val="2690681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Main Themes of This Course</a:t>
            </a:r>
          </a:p>
        </p:txBody>
      </p:sp>
      <p:pic>
        <p:nvPicPr>
          <p:cNvPr id="11" name="Picture 2" descr="An illustration shows two main themes of this course. They are Types of Response and Types of Predictors. One text box reads Types of Response: Quantitative and Categorical, and another text box reads Types of Predictors: Quantitative and Categorical. Two arrows from Types of Predictors: Quantitative point toward Types of Response: Quantitative and Categorical. Two arrows from Types of Predictors: Categorical point toward Types of Response: Quantitative and Categorical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500" y="2469155"/>
            <a:ext cx="5633348" cy="164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1324246" y="4422321"/>
            <a:ext cx="6505304" cy="37827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Allow for </a:t>
            </a:r>
            <a:r>
              <a:rPr lang="en-US" i="1" dirty="0"/>
              <a:t>multiple </a:t>
            </a:r>
            <a:r>
              <a:rPr lang="en-US" dirty="0"/>
              <a:t>predictors.</a:t>
            </a:r>
          </a:p>
        </p:txBody>
      </p:sp>
    </p:spTree>
    <p:extLst>
      <p:ext uri="{BB962C8B-B14F-4D97-AF65-F5344CB8AC3E}">
        <p14:creationId xmlns:p14="http://schemas.microsoft.com/office/powerpoint/2010/main" val="2960038852"/>
      </p:ext>
    </p:extLst>
  </p:cSld>
  <p:clrMapOvr>
    <a:masterClrMapping/>
  </p:clrMapOvr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2332</TotalTime>
  <Words>845</Words>
  <Application>Microsoft Office PowerPoint</Application>
  <PresentationFormat>On-screen Show (4:3)</PresentationFormat>
  <Paragraphs>183</Paragraphs>
  <Slides>24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ＭＳ Ｐゴシック</vt:lpstr>
      <vt:lpstr>Arial</vt:lpstr>
      <vt:lpstr>Arial Black</vt:lpstr>
      <vt:lpstr>Cambria Math</vt:lpstr>
      <vt:lpstr>Courier New</vt:lpstr>
      <vt:lpstr>Symbol</vt:lpstr>
      <vt:lpstr>Wingdings</vt:lpstr>
      <vt:lpstr>bergerinvitels3e_lectureslides_ch01_final</vt:lpstr>
      <vt:lpstr>Equation</vt:lpstr>
      <vt:lpstr>Sections 0.1- 0.2</vt:lpstr>
      <vt:lpstr>Sections 0.1-0.2</vt:lpstr>
      <vt:lpstr>Chapter 0</vt:lpstr>
      <vt:lpstr>Data</vt:lpstr>
      <vt:lpstr>Statistical Modeling</vt:lpstr>
      <vt:lpstr>Purposes for Statistical Modeling</vt:lpstr>
      <vt:lpstr>Types of Variables</vt:lpstr>
      <vt:lpstr>Example: Active Pulse Rate</vt:lpstr>
      <vt:lpstr>Two Main Themes of This Course</vt:lpstr>
      <vt:lpstr>Outline of Stat2 Text</vt:lpstr>
      <vt:lpstr>Types of Studies</vt:lpstr>
      <vt:lpstr>Building a Statistical Model: Four-Step Process</vt:lpstr>
      <vt:lpstr>General form of a model:</vt:lpstr>
      <vt:lpstr>Example: Constant Model</vt:lpstr>
      <vt:lpstr>Predicted Value for Response</vt:lpstr>
      <vt:lpstr>Assessment Questions</vt:lpstr>
      <vt:lpstr>Residuals</vt:lpstr>
      <vt:lpstr>Criteria to Minimize Residuals?</vt:lpstr>
      <vt:lpstr>Can we use a predictor to improve the model?</vt:lpstr>
      <vt:lpstr>Model with a Binary Predictor</vt:lpstr>
      <vt:lpstr>A Simpler Model?</vt:lpstr>
      <vt:lpstr>Two-Sample t Test (1 of 2)</vt:lpstr>
      <vt:lpstr>Two-Sample t Test (2 of 2)</vt:lpstr>
      <vt:lpstr>Effect Size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Sections 0.1- 0.2</dc:title>
  <dc:creator>Canon</dc:creator>
  <cp:lastModifiedBy>Bentley, Jim</cp:lastModifiedBy>
  <cp:revision>446</cp:revision>
  <dcterms:created xsi:type="dcterms:W3CDTF">2015-10-23T14:29:37Z</dcterms:created>
  <dcterms:modified xsi:type="dcterms:W3CDTF">2025-08-28T00:29:29Z</dcterms:modified>
</cp:coreProperties>
</file>